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84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</p:sldIdLst>
  <p:sldSz cy="5143500" cx="9144000"/>
  <p:notesSz cx="6858000" cy="9144000"/>
  <p:embeddedFontLst>
    <p:embeddedFont>
      <p:font typeface="Roboto"/>
      <p:regular r:id="rId90"/>
      <p:bold r:id="rId91"/>
      <p:italic r:id="rId92"/>
      <p:boldItalic r:id="rId9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42" Type="http://schemas.openxmlformats.org/officeDocument/2006/relationships/slide" Target="slides/slide37.xml"/><Relationship Id="rId86" Type="http://schemas.openxmlformats.org/officeDocument/2006/relationships/slide" Target="slides/slide81.xml"/><Relationship Id="rId41" Type="http://schemas.openxmlformats.org/officeDocument/2006/relationships/slide" Target="slides/slide36.xml"/><Relationship Id="rId85" Type="http://schemas.openxmlformats.org/officeDocument/2006/relationships/slide" Target="slides/slide80.xml"/><Relationship Id="rId44" Type="http://schemas.openxmlformats.org/officeDocument/2006/relationships/slide" Target="slides/slide39.xml"/><Relationship Id="rId88" Type="http://schemas.openxmlformats.org/officeDocument/2006/relationships/slide" Target="slides/slide83.xml"/><Relationship Id="rId43" Type="http://schemas.openxmlformats.org/officeDocument/2006/relationships/slide" Target="slides/slide38.xml"/><Relationship Id="rId87" Type="http://schemas.openxmlformats.org/officeDocument/2006/relationships/slide" Target="slides/slide8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89" Type="http://schemas.openxmlformats.org/officeDocument/2006/relationships/slide" Target="slides/slide84.xml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31" Type="http://schemas.openxmlformats.org/officeDocument/2006/relationships/slide" Target="slides/slide26.xml"/><Relationship Id="rId75" Type="http://schemas.openxmlformats.org/officeDocument/2006/relationships/slide" Target="slides/slide70.xml"/><Relationship Id="rId30" Type="http://schemas.openxmlformats.org/officeDocument/2006/relationships/slide" Target="slides/slide25.xml"/><Relationship Id="rId74" Type="http://schemas.openxmlformats.org/officeDocument/2006/relationships/slide" Target="slides/slide69.xml"/><Relationship Id="rId33" Type="http://schemas.openxmlformats.org/officeDocument/2006/relationships/slide" Target="slides/slide28.xml"/><Relationship Id="rId77" Type="http://schemas.openxmlformats.org/officeDocument/2006/relationships/slide" Target="slides/slide72.xml"/><Relationship Id="rId32" Type="http://schemas.openxmlformats.org/officeDocument/2006/relationships/slide" Target="slides/slide27.xml"/><Relationship Id="rId76" Type="http://schemas.openxmlformats.org/officeDocument/2006/relationships/slide" Target="slides/slide71.xml"/><Relationship Id="rId35" Type="http://schemas.openxmlformats.org/officeDocument/2006/relationships/slide" Target="slides/slide30.xml"/><Relationship Id="rId79" Type="http://schemas.openxmlformats.org/officeDocument/2006/relationships/slide" Target="slides/slide74.xml"/><Relationship Id="rId34" Type="http://schemas.openxmlformats.org/officeDocument/2006/relationships/slide" Target="slides/slide29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20" Type="http://schemas.openxmlformats.org/officeDocument/2006/relationships/slide" Target="slides/slide15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22" Type="http://schemas.openxmlformats.org/officeDocument/2006/relationships/slide" Target="slides/slide17.xml"/><Relationship Id="rId66" Type="http://schemas.openxmlformats.org/officeDocument/2006/relationships/slide" Target="slides/slide61.xml"/><Relationship Id="rId21" Type="http://schemas.openxmlformats.org/officeDocument/2006/relationships/slide" Target="slides/slide16.xml"/><Relationship Id="rId65" Type="http://schemas.openxmlformats.org/officeDocument/2006/relationships/slide" Target="slides/slide60.xml"/><Relationship Id="rId24" Type="http://schemas.openxmlformats.org/officeDocument/2006/relationships/slide" Target="slides/slide19.xml"/><Relationship Id="rId68" Type="http://schemas.openxmlformats.org/officeDocument/2006/relationships/slide" Target="slides/slide63.xml"/><Relationship Id="rId23" Type="http://schemas.openxmlformats.org/officeDocument/2006/relationships/slide" Target="slides/slide18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slide" Target="slides/slide6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91" Type="http://schemas.openxmlformats.org/officeDocument/2006/relationships/font" Target="fonts/Roboto-bold.fntdata"/><Relationship Id="rId90" Type="http://schemas.openxmlformats.org/officeDocument/2006/relationships/font" Target="fonts/Roboto-regular.fntdata"/><Relationship Id="rId93" Type="http://schemas.openxmlformats.org/officeDocument/2006/relationships/font" Target="fonts/Roboto-boldItalic.fntdata"/><Relationship Id="rId92" Type="http://schemas.openxmlformats.org/officeDocument/2006/relationships/font" Target="fonts/Roboto-italic.fntdata"/><Relationship Id="rId15" Type="http://schemas.openxmlformats.org/officeDocument/2006/relationships/slide" Target="slides/slide10.xml"/><Relationship Id="rId59" Type="http://schemas.openxmlformats.org/officeDocument/2006/relationships/slide" Target="slides/slide54.xml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gif>
</file>

<file path=ppt/media/image12.gif>
</file>

<file path=ppt/media/image13.gif>
</file>

<file path=ppt/media/image14.gif>
</file>

<file path=ppt/media/image15.png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ae1ddbb9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ae1ddbb9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be32c5fe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be32c5fe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2a7d260bc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2a7d260bc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d5c63c73e_1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d5c63c73e_1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d5c63c73e_1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d5c63c73e_1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d5c63c73e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d5c63c73e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2d5c63c73e_1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2d5c63c73e_1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2d5c63c73e_1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2d5c63c73e_1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d5c63c73e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2d5c63c73e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d5c63c73e_1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d5c63c73e_1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c34b7afb5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c34b7afb5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2d5c63c73e_1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2d5c63c73e_1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2d5c63c73e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2d5c63c73e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2d5c63c73e_1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2d5c63c73e_1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2d5c63c73e_1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2d5c63c73e_1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2d5c63c73e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2d5c63c73e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2d5c63c73e_1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2d5c63c73e_1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2d5c63c73e_1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2d5c63c73e_1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2a7d260bc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2a7d260bc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12d5c63c73e_1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12d5c63c73e_1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2d5c63c73e_1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2d5c63c73e_1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adbb7a26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2adbb7a26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2d5c63c73e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2d5c63c73e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2d5c63c73e_1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2d5c63c73e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2d5c63c73e_1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2d5c63c73e_1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2d5c63c73e_1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2d5c63c73e_1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2c3d17c0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2c3d17c0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2c3d17c05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2c3d17c05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2d5c63c73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2d5c63c73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2d5c63c73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2d5c63c73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2d5c63c73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2d5c63c73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2c3b554c49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2c3b554c4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adbb7a26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2adbb7a26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2c3b554c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2c3b554c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2c3b554c4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2c3b554c4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2d5c63c73e_1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2d5c63c73e_1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2d5c63c73e_1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2d5c63c73e_1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12d5c63c73e_1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12d5c63c73e_1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12d5c63c73e_1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12d5c63c73e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2d5c63c73e_1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2d5c63c73e_1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2d5c63c73e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2d5c63c73e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2d5c63c73e_1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2d5c63c73e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12d5c63c73e_1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12d5c63c73e_1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ae1ddbb9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ae1ddbb9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2c3b554c4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2c3b554c4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2d5c63c73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2d5c63c73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2d5c63c73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12d5c63c73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2d5c63c73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2d5c63c73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2d5c63c73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12d5c63c73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2c3b554c49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12c3b554c49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2d5c63c73e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2d5c63c73e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2d5c63c73e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2d5c63c73e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2d5c63c73e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12d5c63c73e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2d5c63c73e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12d5c63c73e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ae1ddbb9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ae1ddbb9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2d5c63c73e_1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7" name="Google Shape;407;g12d5c63c73e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33dade1f6d_4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33dade1f6d_4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33dade1f6d_4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133dade1f6d_4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33dade1f6d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133dade1f6d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33dade1f6d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33dade1f6d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33dade1f6d_4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33dade1f6d_4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133dade1f6d_4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133dade1f6d_4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33dade1f6d_4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33dade1f6d_4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2c9c0512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2c9c0512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2d5c63c73e_2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2d5c63c73e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2ae1ddbb9e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2ae1ddbb9e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12d5c63c73e_2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12d5c63c73e_2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2d5c63c73e_2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12d5c63c73e_2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11ebda8fd77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11ebda8fd77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11ebda8fd77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11ebda8fd77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1ebda8fd7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11ebda8fd7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11ebda8fd7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11ebda8fd7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11ebda8fd77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11ebda8fd77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11ebda8fd77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11ebda8fd77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33dade1f6d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33dade1f6d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1ebda8fd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11ebda8fd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ae1ddbb9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ae1ddbb9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1ebda8fd7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1ebda8fd7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11ebda8fd7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11ebda8fd7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11ebda8fd7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11ebda8fd7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11ebda8fd7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11ebda8fd7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1ebda8fd77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1ebda8fd77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ae1ddbb9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ae1ddbb9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blogrian.my.id/" TargetMode="External"/><Relationship Id="rId4" Type="http://schemas.openxmlformats.org/officeDocument/2006/relationships/hyperlink" Target="https://www.instagram.com/udahtahubelum_/" TargetMode="External"/><Relationship Id="rId5" Type="http://schemas.openxmlformats.org/officeDocument/2006/relationships/image" Target="../media/image10.jp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2.gif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en.wikipedia.org/wiki/Front-end_web_development" TargetMode="Externa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www.freecodecamp.org/news/front-end-developer-what-is-front-end-development-explained-in-plain-english/" TargetMode="Externa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8.xml"/><Relationship Id="rId3" Type="http://schemas.openxmlformats.org/officeDocument/2006/relationships/image" Target="../media/image15.png"/><Relationship Id="rId4" Type="http://schemas.openxmlformats.org/officeDocument/2006/relationships/hyperlink" Target="https://youtu.be/qzMPvbL3GRQ" TargetMode="Externa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9.xml"/><Relationship Id="rId3" Type="http://schemas.openxmlformats.org/officeDocument/2006/relationships/image" Target="../media/image1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niagahoster.co.id/blog/skill-front-end-developer/" TargetMode="External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9.xml"/><Relationship Id="rId3" Type="http://schemas.openxmlformats.org/officeDocument/2006/relationships/image" Target="../media/image9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3.xml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1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roadmap.sh/frontend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93783" y="2296063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Berkenalan dengan Front end Web Developer</a:t>
            </a:r>
            <a:endParaRPr b="1" sz="240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35263" y="794838"/>
            <a:ext cx="4237624" cy="282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5850" y="579600"/>
            <a:ext cx="6212289" cy="3590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2"/>
          <p:cNvSpPr txBox="1"/>
          <p:nvPr/>
        </p:nvSpPr>
        <p:spPr>
          <a:xfrm>
            <a:off x="3655500" y="4240675"/>
            <a:ext cx="183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Sabar dulu :)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/>
          <p:nvPr>
            <p:ph idx="1" type="body"/>
          </p:nvPr>
        </p:nvSpPr>
        <p:spPr>
          <a:xfrm>
            <a:off x="1534092" y="3240500"/>
            <a:ext cx="1001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HTML</a:t>
            </a:r>
            <a:endParaRPr b="1" sz="2000">
              <a:solidFill>
                <a:schemeClr val="dk1"/>
              </a:solidFill>
            </a:endParaRPr>
          </a:p>
        </p:txBody>
      </p:sp>
      <p:pic>
        <p:nvPicPr>
          <p:cNvPr id="113" name="Google Shape;1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8492" y="1363071"/>
            <a:ext cx="1461575" cy="1641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3996" y="1355800"/>
            <a:ext cx="1461585" cy="165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4805" y="1355800"/>
            <a:ext cx="1655601" cy="165560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3"/>
          <p:cNvSpPr txBox="1"/>
          <p:nvPr>
            <p:ph idx="1" type="body"/>
          </p:nvPr>
        </p:nvSpPr>
        <p:spPr>
          <a:xfrm>
            <a:off x="3988567" y="3240500"/>
            <a:ext cx="10014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CSS</a:t>
            </a:r>
            <a:endParaRPr b="1" sz="2000">
              <a:solidFill>
                <a:schemeClr val="dk1"/>
              </a:solidFill>
            </a:endParaRPr>
          </a:p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6125204" y="3240500"/>
            <a:ext cx="1714800" cy="5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2000">
                <a:solidFill>
                  <a:schemeClr val="dk1"/>
                </a:solidFill>
              </a:rPr>
              <a:t>Java</a:t>
            </a:r>
            <a:r>
              <a:rPr b="1" lang="en" sz="2000">
                <a:solidFill>
                  <a:schemeClr val="dk1"/>
                </a:solidFill>
              </a:rPr>
              <a:t>s</a:t>
            </a:r>
            <a:r>
              <a:rPr b="1" lang="en" sz="2000">
                <a:solidFill>
                  <a:schemeClr val="dk1"/>
                </a:solidFill>
              </a:rPr>
              <a:t>cript</a:t>
            </a:r>
            <a:endParaRPr b="1"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HTML</a:t>
            </a:r>
            <a:endParaRPr b="1"/>
          </a:p>
        </p:txBody>
      </p:sp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HTML</a:t>
            </a:r>
            <a:endParaRPr b="1"/>
          </a:p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HTML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HTML</a:t>
            </a:r>
            <a:endParaRPr b="1"/>
          </a:p>
        </p:txBody>
      </p:sp>
      <p:sp>
        <p:nvSpPr>
          <p:cNvPr id="135" name="Google Shape;13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Semantic Elements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HTML</a:t>
            </a:r>
            <a:endParaRPr b="1"/>
          </a:p>
        </p:txBody>
      </p:sp>
      <p:sp>
        <p:nvSpPr>
          <p:cNvPr id="141" name="Google Shape;141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Semantic Elements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Form Validations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HTML</a:t>
            </a:r>
            <a:endParaRPr b="1"/>
          </a:p>
        </p:txBody>
      </p:sp>
      <p:sp>
        <p:nvSpPr>
          <p:cNvPr id="147" name="Google Shape;147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Semantic Elements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Form Validations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SVG &amp; Canvas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HTML</a:t>
            </a:r>
            <a:endParaRPr b="1"/>
          </a:p>
        </p:txBody>
      </p:sp>
      <p:sp>
        <p:nvSpPr>
          <p:cNvPr id="153" name="Google Shape;153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Semantic Elements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Form Validations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SVG &amp; Canvas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Information Architecture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HTML</a:t>
            </a:r>
            <a:endParaRPr b="1"/>
          </a:p>
        </p:txBody>
      </p:sp>
      <p:sp>
        <p:nvSpPr>
          <p:cNvPr id="159" name="Google Shape;159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Semantic Elements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Form Validations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SVG &amp; Canvas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Information Architecture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Accessibility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HTML</a:t>
            </a:r>
            <a:endParaRPr b="1"/>
          </a:p>
        </p:txBody>
      </p:sp>
      <p:sp>
        <p:nvSpPr>
          <p:cNvPr id="165" name="Google Shape;165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Semantic Elements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Form Validations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SVG &amp; Canvas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Information Architecture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Accessibility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SEO (Search Engine Optimization)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514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Muhammad Febrian</a:t>
            </a:r>
            <a:endParaRPr b="1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5146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Staff of Website Developer - Front end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1+ tahun pengalaman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blogrian.my.id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instagram.com/udahtahubelum_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   @riann18			mfebriann#3886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              mfebrian22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83250" y="757050"/>
            <a:ext cx="3381000" cy="36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97800" y="2999360"/>
            <a:ext cx="374300" cy="37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48338" y="3643075"/>
            <a:ext cx="304425" cy="30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13400" y="2979812"/>
            <a:ext cx="374300" cy="37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CSS</a:t>
            </a:r>
            <a:endParaRPr b="1"/>
          </a:p>
        </p:txBody>
      </p:sp>
      <p:sp>
        <p:nvSpPr>
          <p:cNvPr id="171" name="Google Shape;171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2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CSS</a:t>
            </a:r>
            <a:endParaRPr b="1"/>
          </a:p>
        </p:txBody>
      </p:sp>
      <p:sp>
        <p:nvSpPr>
          <p:cNvPr id="177" name="Google Shape;177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CSS 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5000"/>
              </a:lnSpc>
              <a:spcBef>
                <a:spcPts val="12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CSS</a:t>
            </a:r>
            <a:endParaRPr b="1"/>
          </a:p>
        </p:txBody>
      </p:sp>
      <p:sp>
        <p:nvSpPr>
          <p:cNvPr id="183" name="Google Shape;183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CSS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CSS Layouting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5000"/>
              </a:lnSpc>
              <a:spcBef>
                <a:spcPts val="12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CSS</a:t>
            </a:r>
            <a:endParaRPr b="1"/>
          </a:p>
        </p:txBody>
      </p:sp>
      <p:sp>
        <p:nvSpPr>
          <p:cNvPr id="189" name="Google Shape;189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CSS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CSS Layouting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Filter, Transition &amp; Animation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5000"/>
              </a:lnSpc>
              <a:spcBef>
                <a:spcPts val="12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CSS</a:t>
            </a:r>
            <a:endParaRPr b="1"/>
          </a:p>
        </p:txBody>
      </p:sp>
      <p:sp>
        <p:nvSpPr>
          <p:cNvPr id="195" name="Google Shape;195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CSS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CSS Layouting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Filter, Transition &amp; Animation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Responsive Design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5000"/>
              </a:lnSpc>
              <a:spcBef>
                <a:spcPts val="12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CSS</a:t>
            </a:r>
            <a:endParaRPr b="1"/>
          </a:p>
        </p:txBody>
      </p:sp>
      <p:sp>
        <p:nvSpPr>
          <p:cNvPr id="201" name="Google Shape;201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CSS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CSS Layouting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Filter, Transition &amp; Animation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Responsive Design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Modern CSS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25000"/>
              </a:lnSpc>
              <a:spcBef>
                <a:spcPts val="1200"/>
              </a:spcBef>
              <a:spcAft>
                <a:spcPts val="4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CSS</a:t>
            </a:r>
            <a:endParaRPr b="1"/>
          </a:p>
        </p:txBody>
      </p:sp>
      <p:sp>
        <p:nvSpPr>
          <p:cNvPr id="207" name="Google Shape;207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CSS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CSS Layouting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Filter, Transition &amp; Animation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Responsive Design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Modern CSS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CSS Methodologies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endParaRPr/>
          </a:p>
        </p:txBody>
      </p:sp>
      <p:sp>
        <p:nvSpPr>
          <p:cNvPr id="213" name="Google Shape;213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endParaRPr/>
          </a:p>
        </p:txBody>
      </p:sp>
      <p:sp>
        <p:nvSpPr>
          <p:cNvPr id="219" name="Google Shape;219;p4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Concepts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endParaRPr/>
          </a:p>
        </p:txBody>
      </p:sp>
      <p:sp>
        <p:nvSpPr>
          <p:cNvPr id="225" name="Google Shape;225;p4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Concepts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DOM (Document Object Model)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 </a:t>
            </a:r>
            <a:r>
              <a:rPr lang="en">
                <a:solidFill>
                  <a:srgbClr val="FFFF00"/>
                </a:solidFill>
              </a:rPr>
              <a:t>Web Development</a:t>
            </a:r>
            <a:r>
              <a:rPr lang="en"/>
              <a:t>?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endParaRPr/>
          </a:p>
        </p:txBody>
      </p:sp>
      <p:sp>
        <p:nvSpPr>
          <p:cNvPr id="231" name="Google Shape;231;p4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Concepts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DOM (Document Object Model)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Hoisting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endParaRPr/>
          </a:p>
        </p:txBody>
      </p:sp>
      <p:sp>
        <p:nvSpPr>
          <p:cNvPr id="237" name="Google Shape;237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Concepts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DOM (Document Object Model)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Hoisting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ES6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endParaRPr/>
          </a:p>
        </p:txBody>
      </p:sp>
      <p:sp>
        <p:nvSpPr>
          <p:cNvPr id="243" name="Google Shape;243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Concepts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DOM (Document Object Model)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Hoisting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ES6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Asynchronous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endParaRPr/>
          </a:p>
        </p:txBody>
      </p:sp>
      <p:sp>
        <p:nvSpPr>
          <p:cNvPr id="249" name="Google Shape;249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Basic Concepts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DOM (Document Object Model)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Hoisting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ES6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Asynchronous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Fetch API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2688" y="759800"/>
            <a:ext cx="4498625" cy="3623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46"/>
          <p:cNvSpPr txBox="1"/>
          <p:nvPr/>
        </p:nvSpPr>
        <p:spPr>
          <a:xfrm>
            <a:off x="3655500" y="4244775"/>
            <a:ext cx="183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Buat Portfolio</a:t>
            </a:r>
            <a:endParaRPr/>
          </a:p>
        </p:txBody>
      </p:sp>
      <p:sp>
        <p:nvSpPr>
          <p:cNvPr id="261" name="Google Shape;261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Buat Portfolio</a:t>
            </a:r>
            <a:endParaRPr/>
          </a:p>
        </p:txBody>
      </p:sp>
      <p:sp>
        <p:nvSpPr>
          <p:cNvPr id="267" name="Google Shape;267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Project pribadi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Buat Portfolio</a:t>
            </a:r>
            <a:endParaRPr/>
          </a:p>
        </p:txBody>
      </p:sp>
      <p:sp>
        <p:nvSpPr>
          <p:cNvPr id="273" name="Google Shape;273;p4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Project pribadi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Kontribusi project open source / Project komunitas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Buat Portfolio</a:t>
            </a:r>
            <a:endParaRPr/>
          </a:p>
        </p:txBody>
      </p:sp>
      <p:sp>
        <p:nvSpPr>
          <p:cNvPr id="279" name="Google Shape;279;p5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Project pribadi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Kontribusi project open source / Project komunitas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Magang / Sukarelawan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Google Shape;284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4550" y="829438"/>
            <a:ext cx="6194900" cy="34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51"/>
          <p:cNvSpPr txBox="1"/>
          <p:nvPr/>
        </p:nvSpPr>
        <p:spPr>
          <a:xfrm>
            <a:off x="905850" y="4169550"/>
            <a:ext cx="733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1314000"/>
            <a:ext cx="8520600" cy="25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“</a:t>
            </a:r>
            <a:r>
              <a:rPr lang="en" sz="2000">
                <a:solidFill>
                  <a:schemeClr val="accent6"/>
                </a:solidFill>
              </a:rPr>
              <a:t>Front end Web Development</a:t>
            </a:r>
            <a:r>
              <a:rPr lang="en" sz="2000"/>
              <a:t> adalah pengembangan </a:t>
            </a:r>
            <a:r>
              <a:rPr lang="en" sz="2000">
                <a:solidFill>
                  <a:schemeClr val="accent6"/>
                </a:solidFill>
              </a:rPr>
              <a:t>antarmuka pengguna grafis</a:t>
            </a:r>
            <a:r>
              <a:rPr lang="en" sz="2000"/>
              <a:t> dari sebuah situs web, melalui penggunaan </a:t>
            </a:r>
            <a:r>
              <a:rPr lang="en" sz="2000">
                <a:solidFill>
                  <a:schemeClr val="accent6"/>
                </a:solidFill>
              </a:rPr>
              <a:t>HTML</a:t>
            </a:r>
            <a:r>
              <a:rPr lang="en" sz="2000"/>
              <a:t>, </a:t>
            </a:r>
            <a:r>
              <a:rPr lang="en" sz="2000">
                <a:solidFill>
                  <a:schemeClr val="accent6"/>
                </a:solidFill>
              </a:rPr>
              <a:t>CSS</a:t>
            </a:r>
            <a:r>
              <a:rPr lang="en" sz="2000"/>
              <a:t>, dan </a:t>
            </a:r>
            <a:r>
              <a:rPr lang="en" sz="2000">
                <a:solidFill>
                  <a:schemeClr val="accent6"/>
                </a:solidFill>
              </a:rPr>
              <a:t>Javascript</a:t>
            </a:r>
            <a:r>
              <a:rPr lang="en" sz="2000"/>
              <a:t>, sehingga pengguna dapat </a:t>
            </a:r>
            <a:r>
              <a:rPr lang="en" sz="2000">
                <a:solidFill>
                  <a:schemeClr val="accent6"/>
                </a:solidFill>
              </a:rPr>
              <a:t>melihat</a:t>
            </a:r>
            <a:r>
              <a:rPr lang="en" sz="2000"/>
              <a:t> dan </a:t>
            </a:r>
            <a:r>
              <a:rPr lang="en" sz="2000">
                <a:solidFill>
                  <a:schemeClr val="accent6"/>
                </a:solidFill>
              </a:rPr>
              <a:t>berinteraksi</a:t>
            </a:r>
            <a:r>
              <a:rPr lang="en" sz="2000"/>
              <a:t> dengan situs website tersebut.</a:t>
            </a:r>
            <a:r>
              <a:rPr lang="en" sz="2000"/>
              <a:t>”</a:t>
            </a:r>
            <a:endParaRPr sz="20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https://en.wikipedia.org/wiki/Front-end_web_development</a:t>
            </a:r>
            <a:endParaRPr sz="16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5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 Web Developer </a:t>
            </a:r>
            <a:r>
              <a:rPr lang="en">
                <a:solidFill>
                  <a:schemeClr val="accent6"/>
                </a:solidFill>
              </a:rPr>
              <a:t>lebih lanjut</a:t>
            </a:r>
            <a:endParaRPr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System</a:t>
            </a:r>
            <a:endParaRPr/>
          </a:p>
        </p:txBody>
      </p:sp>
      <p:sp>
        <p:nvSpPr>
          <p:cNvPr id="296" name="Google Shape;296;p5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System</a:t>
            </a:r>
            <a:endParaRPr/>
          </a:p>
        </p:txBody>
      </p:sp>
      <p:sp>
        <p:nvSpPr>
          <p:cNvPr id="302" name="Google Shape;302;p5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Git</a:t>
            </a:r>
            <a:endParaRPr>
              <a:solidFill>
                <a:srgbClr val="FF00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System</a:t>
            </a:r>
            <a:endParaRPr/>
          </a:p>
        </p:txBody>
      </p:sp>
      <p:sp>
        <p:nvSpPr>
          <p:cNvPr id="308" name="Google Shape;308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Git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SubVersion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System</a:t>
            </a:r>
            <a:endParaRPr/>
          </a:p>
        </p:txBody>
      </p:sp>
      <p:sp>
        <p:nvSpPr>
          <p:cNvPr id="314" name="Google Shape;314;p5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Git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SubVersion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CVS (Concurrent Version System)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System</a:t>
            </a:r>
            <a:endParaRPr/>
          </a:p>
        </p:txBody>
      </p:sp>
      <p:sp>
        <p:nvSpPr>
          <p:cNvPr id="320" name="Google Shape;320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Git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SubVersion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CVS (Concurrent Version System)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Mercurial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System</a:t>
            </a:r>
            <a:endParaRPr/>
          </a:p>
        </p:txBody>
      </p:sp>
      <p:sp>
        <p:nvSpPr>
          <p:cNvPr id="326" name="Google Shape;326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Git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SubVersion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CVS (Concurrent Version System)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Mercurial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System</a:t>
            </a:r>
            <a:endParaRPr/>
          </a:p>
        </p:txBody>
      </p:sp>
      <p:sp>
        <p:nvSpPr>
          <p:cNvPr id="332" name="Google Shape;332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Git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SubVersion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CVS (Concurrent Version System)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Mercurial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Layanan Version Control System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System</a:t>
            </a:r>
            <a:endParaRPr/>
          </a:p>
        </p:txBody>
      </p:sp>
      <p:sp>
        <p:nvSpPr>
          <p:cNvPr id="338" name="Google Shape;338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Git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SubVersion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CVS (Concurrent Version System)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Mercurial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Layanan Version Control System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Github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System</a:t>
            </a:r>
            <a:endParaRPr/>
          </a:p>
        </p:txBody>
      </p:sp>
      <p:sp>
        <p:nvSpPr>
          <p:cNvPr id="344" name="Google Shape;344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Git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SubVersion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CVS (Concurrent Version System)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Mercurial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Layanan Version Control System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Github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Gitlab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 end </a:t>
            </a:r>
            <a:r>
              <a:rPr lang="en">
                <a:solidFill>
                  <a:srgbClr val="FFFF00"/>
                </a:solidFill>
              </a:rPr>
              <a:t>Web Developer</a:t>
            </a:r>
            <a:r>
              <a:rPr lang="en"/>
              <a:t>?</a:t>
            </a:r>
            <a:endParaRPr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Preprocessor</a:t>
            </a:r>
            <a:endParaRPr/>
          </a:p>
        </p:txBody>
      </p:sp>
      <p:sp>
        <p:nvSpPr>
          <p:cNvPr id="350" name="Google Shape;350;p62"/>
          <p:cNvSpPr txBox="1"/>
          <p:nvPr/>
        </p:nvSpPr>
        <p:spPr>
          <a:xfrm>
            <a:off x="451425" y="1135400"/>
            <a:ext cx="8380800" cy="3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Preprocessor</a:t>
            </a:r>
            <a:endParaRPr/>
          </a:p>
        </p:txBody>
      </p:sp>
      <p:sp>
        <p:nvSpPr>
          <p:cNvPr id="356" name="Google Shape;356;p63"/>
          <p:cNvSpPr txBox="1"/>
          <p:nvPr/>
        </p:nvSpPr>
        <p:spPr>
          <a:xfrm>
            <a:off x="451425" y="1135400"/>
            <a:ext cx="8380800" cy="3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 sz="1800">
                <a:solidFill>
                  <a:srgbClr val="FF00FF"/>
                </a:solidFill>
              </a:rPr>
              <a:t>SASS (Syntactically Awesome Style Sheets)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Preprocessor</a:t>
            </a:r>
            <a:endParaRPr/>
          </a:p>
        </p:txBody>
      </p:sp>
      <p:sp>
        <p:nvSpPr>
          <p:cNvPr id="362" name="Google Shape;362;p64"/>
          <p:cNvSpPr txBox="1"/>
          <p:nvPr/>
        </p:nvSpPr>
        <p:spPr>
          <a:xfrm>
            <a:off x="451425" y="1135400"/>
            <a:ext cx="8380800" cy="3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 sz="1800">
                <a:solidFill>
                  <a:srgbClr val="FF00FF"/>
                </a:solidFill>
              </a:rPr>
              <a:t>SASS (Syntactically Awesome Style Sheets)</a:t>
            </a:r>
            <a:endParaRPr sz="1800">
              <a:solidFill>
                <a:srgbClr val="FF00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LESS (Learner Style Sheets)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Preprocessor</a:t>
            </a:r>
            <a:endParaRPr/>
          </a:p>
        </p:txBody>
      </p:sp>
      <p:sp>
        <p:nvSpPr>
          <p:cNvPr id="368" name="Google Shape;368;p65"/>
          <p:cNvSpPr txBox="1"/>
          <p:nvPr/>
        </p:nvSpPr>
        <p:spPr>
          <a:xfrm>
            <a:off x="451425" y="1135400"/>
            <a:ext cx="8380800" cy="3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 sz="1800">
                <a:solidFill>
                  <a:srgbClr val="FF00FF"/>
                </a:solidFill>
              </a:rPr>
              <a:t>SASS (Syntactically Awesome Style Sheets)</a:t>
            </a:r>
            <a:endParaRPr sz="1800">
              <a:solidFill>
                <a:srgbClr val="FF00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LESS (Learner Style Sheets)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Stylus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Preprocessor</a:t>
            </a:r>
            <a:endParaRPr/>
          </a:p>
        </p:txBody>
      </p:sp>
      <p:sp>
        <p:nvSpPr>
          <p:cNvPr id="374" name="Google Shape;374;p66"/>
          <p:cNvSpPr txBox="1"/>
          <p:nvPr/>
        </p:nvSpPr>
        <p:spPr>
          <a:xfrm>
            <a:off x="451425" y="1135400"/>
            <a:ext cx="8380800" cy="3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 sz="1800">
                <a:solidFill>
                  <a:srgbClr val="FF00FF"/>
                </a:solidFill>
              </a:rPr>
              <a:t>SASS (Syntactically Awesome Style Sheets)</a:t>
            </a:r>
            <a:endParaRPr sz="1800">
              <a:solidFill>
                <a:srgbClr val="FF00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LESS (Learner Style Sheets)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Stylus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PostCSS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…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Framework / Library</a:t>
            </a:r>
            <a:endParaRPr/>
          </a:p>
        </p:txBody>
      </p:sp>
      <p:sp>
        <p:nvSpPr>
          <p:cNvPr id="380" name="Google Shape;380;p6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Framework / Library</a:t>
            </a:r>
            <a:endParaRPr/>
          </a:p>
        </p:txBody>
      </p:sp>
      <p:sp>
        <p:nvSpPr>
          <p:cNvPr id="386" name="Google Shape;386;p6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Bootstrap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Framework / Library</a:t>
            </a:r>
            <a:endParaRPr/>
          </a:p>
        </p:txBody>
      </p:sp>
      <p:sp>
        <p:nvSpPr>
          <p:cNvPr id="392" name="Google Shape;392;p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Bootstrap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TailwindCSS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Framework / Library</a:t>
            </a:r>
            <a:endParaRPr/>
          </a:p>
        </p:txBody>
      </p:sp>
      <p:sp>
        <p:nvSpPr>
          <p:cNvPr id="398" name="Google Shape;398;p7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Bootstrap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TailwindCSS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Bulma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7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Framework / Library</a:t>
            </a:r>
            <a:endParaRPr/>
          </a:p>
        </p:txBody>
      </p:sp>
      <p:sp>
        <p:nvSpPr>
          <p:cNvPr id="404" name="Google Shape;404;p7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Bootstrap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TailwindCSS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Bulma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Material UI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1314000"/>
            <a:ext cx="8520600" cy="25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“Semua yang Kamu </a:t>
            </a:r>
            <a:r>
              <a:rPr lang="en" sz="2000">
                <a:solidFill>
                  <a:schemeClr val="accent6"/>
                </a:solidFill>
              </a:rPr>
              <a:t>lihat</a:t>
            </a:r>
            <a:r>
              <a:rPr lang="en" sz="2000"/>
              <a:t> pada sebuah website, seperti </a:t>
            </a:r>
            <a:r>
              <a:rPr lang="en" sz="2000">
                <a:solidFill>
                  <a:schemeClr val="accent6"/>
                </a:solidFill>
              </a:rPr>
              <a:t>tombol</a:t>
            </a:r>
            <a:r>
              <a:rPr lang="en" sz="2000"/>
              <a:t>, </a:t>
            </a:r>
            <a:r>
              <a:rPr lang="en" sz="2000">
                <a:solidFill>
                  <a:schemeClr val="accent6"/>
                </a:solidFill>
              </a:rPr>
              <a:t>link</a:t>
            </a:r>
            <a:r>
              <a:rPr lang="en" sz="2000"/>
              <a:t>, </a:t>
            </a:r>
            <a:r>
              <a:rPr lang="en" sz="2000">
                <a:solidFill>
                  <a:schemeClr val="accent6"/>
                </a:solidFill>
              </a:rPr>
              <a:t>animasi</a:t>
            </a:r>
            <a:r>
              <a:rPr lang="en" sz="2000"/>
              <a:t>, dan </a:t>
            </a:r>
            <a:r>
              <a:rPr lang="en" sz="2000">
                <a:solidFill>
                  <a:schemeClr val="accent6"/>
                </a:solidFill>
              </a:rPr>
              <a:t>banyak lagi</a:t>
            </a:r>
            <a:r>
              <a:rPr lang="en" sz="2000"/>
              <a:t>, diciptakan oleh </a:t>
            </a:r>
            <a:r>
              <a:rPr lang="en" sz="2000">
                <a:solidFill>
                  <a:schemeClr val="accent6"/>
                </a:solidFill>
              </a:rPr>
              <a:t>Front end web developer</a:t>
            </a:r>
            <a:r>
              <a:rPr lang="en" sz="2000"/>
              <a:t>.”</a:t>
            </a:r>
            <a:endParaRPr sz="20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https://www.freecodecamp.org/news/front-end-developer-what-is-front-end-development-explained-in-plain-english/</a:t>
            </a:r>
            <a:endParaRPr sz="160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Framework / Library</a:t>
            </a:r>
            <a:endParaRPr/>
          </a:p>
        </p:txBody>
      </p:sp>
      <p:sp>
        <p:nvSpPr>
          <p:cNvPr id="410" name="Google Shape;410;p7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Bootstrap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TailwindCSS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Bulma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Material UI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Chakra UI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CSS Framework / Library</a:t>
            </a:r>
            <a:endParaRPr/>
          </a:p>
        </p:txBody>
      </p:sp>
      <p:sp>
        <p:nvSpPr>
          <p:cNvPr id="416" name="Google Shape;416;p7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Bootstrap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TailwindCSS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Bulma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Material UI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Chakra UI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</a:t>
            </a:r>
            <a:r>
              <a:rPr lang="en"/>
              <a:t> Framework / Library</a:t>
            </a:r>
            <a:endParaRPr/>
          </a:p>
        </p:txBody>
      </p:sp>
      <p:sp>
        <p:nvSpPr>
          <p:cNvPr id="422" name="Google Shape;422;p7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Framework / Library</a:t>
            </a:r>
            <a:endParaRPr/>
          </a:p>
        </p:txBody>
      </p:sp>
      <p:sp>
        <p:nvSpPr>
          <p:cNvPr id="428" name="Google Shape;428;p7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React</a:t>
            </a:r>
            <a:endParaRPr>
              <a:solidFill>
                <a:srgbClr val="FF00FF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7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Framework / Library</a:t>
            </a:r>
            <a:endParaRPr/>
          </a:p>
        </p:txBody>
      </p:sp>
      <p:sp>
        <p:nvSpPr>
          <p:cNvPr id="434" name="Google Shape;434;p7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React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Vue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7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Framework / Library</a:t>
            </a:r>
            <a:endParaRPr/>
          </a:p>
        </p:txBody>
      </p:sp>
      <p:sp>
        <p:nvSpPr>
          <p:cNvPr id="440" name="Google Shape;440;p7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React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Vue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Svelte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Framework / Library</a:t>
            </a:r>
            <a:endParaRPr/>
          </a:p>
        </p:txBody>
      </p:sp>
      <p:sp>
        <p:nvSpPr>
          <p:cNvPr id="446" name="Google Shape;446;p7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React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Vue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Svelte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Angular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Framework / Library</a:t>
            </a:r>
            <a:endParaRPr/>
          </a:p>
        </p:txBody>
      </p:sp>
      <p:sp>
        <p:nvSpPr>
          <p:cNvPr id="452" name="Google Shape;452;p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FF"/>
              </a:buClr>
              <a:buSzPts val="1800"/>
              <a:buChar char="●"/>
            </a:pPr>
            <a:r>
              <a:rPr lang="en">
                <a:solidFill>
                  <a:srgbClr val="FF00FF"/>
                </a:solidFill>
              </a:rPr>
              <a:t>React</a:t>
            </a:r>
            <a:endParaRPr>
              <a:solidFill>
                <a:srgbClr val="FF00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Vue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Svelte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Angular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…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Google Shape;457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3850" y="799450"/>
            <a:ext cx="5276300" cy="2959875"/>
          </a:xfrm>
          <a:prstGeom prst="rect">
            <a:avLst/>
          </a:prstGeom>
          <a:noFill/>
          <a:ln>
            <a:noFill/>
          </a:ln>
        </p:spPr>
      </p:pic>
      <p:sp>
        <p:nvSpPr>
          <p:cNvPr id="458" name="Google Shape;458;p80"/>
          <p:cNvSpPr txBox="1"/>
          <p:nvPr/>
        </p:nvSpPr>
        <p:spPr>
          <a:xfrm>
            <a:off x="905850" y="3943850"/>
            <a:ext cx="733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https://youtu.be/qzMPvbL3GRQ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8213" y="633100"/>
            <a:ext cx="3007575" cy="375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1314000"/>
            <a:ext cx="8520600" cy="25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“</a:t>
            </a:r>
            <a:r>
              <a:rPr lang="en" sz="2200">
                <a:solidFill>
                  <a:schemeClr val="accent6"/>
                </a:solidFill>
              </a:rPr>
              <a:t>Front end developer</a:t>
            </a:r>
            <a:r>
              <a:rPr lang="en" sz="2200"/>
              <a:t> adalah pengembang website yang menggunakan baris kode </a:t>
            </a:r>
            <a:r>
              <a:rPr lang="en" sz="2200">
                <a:solidFill>
                  <a:schemeClr val="accent6"/>
                </a:solidFill>
              </a:rPr>
              <a:t>HTML</a:t>
            </a:r>
            <a:r>
              <a:rPr lang="en" sz="2200"/>
              <a:t>, </a:t>
            </a:r>
            <a:r>
              <a:rPr lang="en" sz="2200">
                <a:solidFill>
                  <a:schemeClr val="accent6"/>
                </a:solidFill>
              </a:rPr>
              <a:t>CSS</a:t>
            </a:r>
            <a:r>
              <a:rPr lang="en" sz="2200"/>
              <a:t>, dan </a:t>
            </a:r>
            <a:r>
              <a:rPr lang="en" sz="2200">
                <a:solidFill>
                  <a:schemeClr val="accent6"/>
                </a:solidFill>
              </a:rPr>
              <a:t>JavaScript</a:t>
            </a:r>
            <a:r>
              <a:rPr lang="en" sz="2200"/>
              <a:t> untuk menghasilkan website dengan tampilan yang </a:t>
            </a:r>
            <a:r>
              <a:rPr lang="en" sz="2200">
                <a:solidFill>
                  <a:schemeClr val="accent6"/>
                </a:solidFill>
              </a:rPr>
              <a:t>menarik</a:t>
            </a:r>
            <a:r>
              <a:rPr lang="en" sz="2200"/>
              <a:t>. Mereka adalah orang-orang yang mengolah </a:t>
            </a:r>
            <a:r>
              <a:rPr lang="en" sz="2200">
                <a:solidFill>
                  <a:schemeClr val="accent6"/>
                </a:solidFill>
              </a:rPr>
              <a:t>desain murni</a:t>
            </a:r>
            <a:r>
              <a:rPr lang="en" sz="2200"/>
              <a:t> menjadi website yang </a:t>
            </a:r>
            <a:r>
              <a:rPr lang="en" sz="2200">
                <a:solidFill>
                  <a:schemeClr val="accent6"/>
                </a:solidFill>
              </a:rPr>
              <a:t>interaktif</a:t>
            </a:r>
            <a:r>
              <a:rPr lang="en" sz="2200"/>
              <a:t> dengan pengguna.</a:t>
            </a:r>
            <a:r>
              <a:rPr lang="en" sz="2200"/>
              <a:t>”</a:t>
            </a:r>
            <a:endParaRPr sz="22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https://www.niagahoster.co.id/blog/skill-front-end-developer/</a:t>
            </a:r>
            <a:endParaRPr sz="1600"/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8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Jadi</a:t>
            </a:r>
            <a:r>
              <a:rPr lang="en">
                <a:solidFill>
                  <a:schemeClr val="accent6"/>
                </a:solidFill>
              </a:rPr>
              <a:t> kesimpulan </a:t>
            </a:r>
            <a:r>
              <a:rPr lang="en"/>
              <a:t>nya adalah…</a:t>
            </a:r>
            <a:endParaRPr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83"/>
          <p:cNvSpPr txBox="1"/>
          <p:nvPr>
            <p:ph idx="1" type="body"/>
          </p:nvPr>
        </p:nvSpPr>
        <p:spPr>
          <a:xfrm>
            <a:off x="311700" y="242850"/>
            <a:ext cx="8520600" cy="46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Perbedaan Front end Web Development &amp; Front end Web Developer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84"/>
          <p:cNvSpPr txBox="1"/>
          <p:nvPr>
            <p:ph idx="1" type="body"/>
          </p:nvPr>
        </p:nvSpPr>
        <p:spPr>
          <a:xfrm>
            <a:off x="311700" y="242850"/>
            <a:ext cx="8520600" cy="46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Front end Web Development &amp; Front end Web Developer itu sama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HTML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85"/>
          <p:cNvSpPr txBox="1"/>
          <p:nvPr>
            <p:ph idx="1" type="body"/>
          </p:nvPr>
        </p:nvSpPr>
        <p:spPr>
          <a:xfrm>
            <a:off x="311700" y="242850"/>
            <a:ext cx="8520600" cy="46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Front end Web Development &amp; Front end Web Developer itu sama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CSS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86"/>
          <p:cNvSpPr txBox="1"/>
          <p:nvPr>
            <p:ph idx="1" type="body"/>
          </p:nvPr>
        </p:nvSpPr>
        <p:spPr>
          <a:xfrm>
            <a:off x="311700" y="242850"/>
            <a:ext cx="8520600" cy="46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Front end Web Development &amp; Front end Web Developer itu sama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Javascript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87"/>
          <p:cNvSpPr txBox="1"/>
          <p:nvPr>
            <p:ph idx="1" type="body"/>
          </p:nvPr>
        </p:nvSpPr>
        <p:spPr>
          <a:xfrm>
            <a:off x="311700" y="242850"/>
            <a:ext cx="8520600" cy="46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Front end Web Development &amp; Front end Web Developer itu sama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Javascript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Version Control System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88"/>
          <p:cNvSpPr txBox="1"/>
          <p:nvPr>
            <p:ph idx="1" type="body"/>
          </p:nvPr>
        </p:nvSpPr>
        <p:spPr>
          <a:xfrm>
            <a:off x="311700" y="242850"/>
            <a:ext cx="8520600" cy="46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Front end Web Development &amp; Front end Web Developer itu sama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Javascript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Version Control System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CSS Preprocessor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89"/>
          <p:cNvSpPr txBox="1"/>
          <p:nvPr>
            <p:ph idx="1" type="body"/>
          </p:nvPr>
        </p:nvSpPr>
        <p:spPr>
          <a:xfrm>
            <a:off x="311700" y="242850"/>
            <a:ext cx="8520600" cy="46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Front end Web Development &amp; Front end Web Developer itu sama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Javascript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Version Control System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CSS Preprocessor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CSS Framework / Library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90"/>
          <p:cNvSpPr txBox="1"/>
          <p:nvPr>
            <p:ph idx="1" type="body"/>
          </p:nvPr>
        </p:nvSpPr>
        <p:spPr>
          <a:xfrm>
            <a:off x="311700" y="242850"/>
            <a:ext cx="8520600" cy="46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Front end Web Development &amp; Front end Web Developer itu sama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HTML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Javascript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Version Control System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CSS Preprocessor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CSS Framework / Library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Javascript Framework / Library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p9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0412" y="508288"/>
            <a:ext cx="3623175" cy="3623175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91"/>
          <p:cNvSpPr txBox="1"/>
          <p:nvPr/>
        </p:nvSpPr>
        <p:spPr>
          <a:xfrm>
            <a:off x="905850" y="4235000"/>
            <a:ext cx="733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Gimana selanjutnya?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Roadmap</a:t>
            </a:r>
            <a:r>
              <a:rPr lang="en"/>
              <a:t> Front end Web Developer</a:t>
            </a:r>
            <a:r>
              <a:rPr lang="en"/>
              <a:t>?</a:t>
            </a:r>
            <a:endParaRPr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92"/>
          <p:cNvSpPr txBox="1"/>
          <p:nvPr>
            <p:ph idx="1" type="body"/>
          </p:nvPr>
        </p:nvSpPr>
        <p:spPr>
          <a:xfrm>
            <a:off x="311700" y="1212300"/>
            <a:ext cx="8520600" cy="27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</a:rPr>
              <a:t>Belajar</a:t>
            </a:r>
            <a:endParaRPr b="1" sz="4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93"/>
          <p:cNvSpPr txBox="1"/>
          <p:nvPr>
            <p:ph idx="1" type="body"/>
          </p:nvPr>
        </p:nvSpPr>
        <p:spPr>
          <a:xfrm>
            <a:off x="311700" y="1212300"/>
            <a:ext cx="8520600" cy="27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</a:rPr>
              <a:t>Belajar</a:t>
            </a:r>
            <a:endParaRPr b="1" sz="4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</a:rPr>
              <a:t>Belajar</a:t>
            </a:r>
            <a:endParaRPr b="1" sz="4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94"/>
          <p:cNvSpPr txBox="1"/>
          <p:nvPr>
            <p:ph idx="1" type="body"/>
          </p:nvPr>
        </p:nvSpPr>
        <p:spPr>
          <a:xfrm>
            <a:off x="311700" y="1212300"/>
            <a:ext cx="8520600" cy="27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</a:rPr>
              <a:t>Belajar</a:t>
            </a:r>
            <a:endParaRPr b="1" sz="4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chemeClr val="dk1"/>
                </a:solidFill>
              </a:rPr>
              <a:t>Belajar</a:t>
            </a:r>
            <a:endParaRPr b="1" sz="40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4000">
                <a:solidFill>
                  <a:schemeClr val="dk1"/>
                </a:solidFill>
              </a:rPr>
              <a:t>Belajar</a:t>
            </a:r>
            <a:endParaRPr b="1" sz="4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95"/>
          <p:cNvSpPr txBox="1"/>
          <p:nvPr>
            <p:ph idx="1" type="body"/>
          </p:nvPr>
        </p:nvSpPr>
        <p:spPr>
          <a:xfrm>
            <a:off x="311700" y="1191750"/>
            <a:ext cx="8520600" cy="27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</a:rPr>
              <a:t>“</a:t>
            </a:r>
            <a:r>
              <a:rPr i="1" lang="en" sz="3200">
                <a:solidFill>
                  <a:schemeClr val="dk1"/>
                </a:solidFill>
              </a:rPr>
              <a:t>Jika kamu tidak sanggup menahan lelahnya belajar, maka kamu harus sanggup menahan perihnya kebodohan</a:t>
            </a:r>
            <a:r>
              <a:rPr lang="en" sz="3200">
                <a:solidFill>
                  <a:schemeClr val="dk1"/>
                </a:solidFill>
              </a:rPr>
              <a:t>”</a:t>
            </a:r>
            <a:endParaRPr sz="3200">
              <a:solidFill>
                <a:schemeClr val="dk1"/>
              </a:solidFill>
            </a:endParaRPr>
          </a:p>
          <a:p>
            <a:pPr indent="-381000" lvl="0" marL="45720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Char char="-"/>
            </a:pPr>
            <a:r>
              <a:rPr lang="en" sz="2400">
                <a:solidFill>
                  <a:schemeClr val="dk1"/>
                </a:solidFill>
              </a:rPr>
              <a:t>Imam Syafi’i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9" name="Google Shape;539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613" y="808050"/>
            <a:ext cx="6278775" cy="352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/>
        </p:nvSpPr>
        <p:spPr>
          <a:xfrm>
            <a:off x="3352500" y="4452338"/>
            <a:ext cx="243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https://roadmap.sh/frontend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1" name="Google Shape;10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8550" y="290963"/>
            <a:ext cx="5266909" cy="408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